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2F38462-921C-4832-AEA6-59D1B0FC181F}" type="datetimeFigureOut">
              <a:rPr lang="ru-RU" smtClean="0"/>
              <a:t>25.11.2010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F38462-921C-4832-AEA6-59D1B0FC181F}" type="datetimeFigureOut">
              <a:rPr lang="ru-RU" smtClean="0"/>
              <a:t>25.11.2010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F38462-921C-4832-AEA6-59D1B0FC181F}" type="datetimeFigureOut">
              <a:rPr lang="ru-RU" smtClean="0"/>
              <a:t>25.11.2010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F38462-921C-4832-AEA6-59D1B0FC181F}" type="datetimeFigureOut">
              <a:rPr lang="ru-RU" smtClean="0"/>
              <a:t>25.11.2010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2F38462-921C-4832-AEA6-59D1B0FC181F}" type="datetimeFigureOut">
              <a:rPr lang="ru-RU" smtClean="0"/>
              <a:t>25.11.2010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2F38462-921C-4832-AEA6-59D1B0FC181F}" type="datetimeFigureOut">
              <a:rPr lang="ru-RU" smtClean="0"/>
              <a:t>25.11.2010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2F38462-921C-4832-AEA6-59D1B0FC181F}" type="datetimeFigureOut">
              <a:rPr lang="ru-RU" smtClean="0"/>
              <a:t>25.11.2010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2F38462-921C-4832-AEA6-59D1B0FC181F}" type="datetimeFigureOut">
              <a:rPr lang="ru-RU" smtClean="0"/>
              <a:t>25.11.2010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2F38462-921C-4832-AEA6-59D1B0FC181F}" type="datetimeFigureOut">
              <a:rPr lang="ru-RU" smtClean="0"/>
              <a:t>25.11.2010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2F38462-921C-4832-AEA6-59D1B0FC181F}" type="datetimeFigureOut">
              <a:rPr lang="ru-RU" smtClean="0"/>
              <a:t>25.11.2010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2F38462-921C-4832-AEA6-59D1B0FC181F}" type="datetimeFigureOut">
              <a:rPr lang="ru-RU" smtClean="0"/>
              <a:t>25.11.2010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9C9C1F0-6A90-4FF7-A4F2-A83AF1F272B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F38462-921C-4832-AEA6-59D1B0FC181F}" type="datetimeFigureOut">
              <a:rPr lang="ru-RU" smtClean="0"/>
              <a:t>25.11.2010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9C1F0-6A90-4FF7-A4F2-A83AF1F272B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81000"/>
            <a:ext cx="7772400" cy="1470025"/>
          </a:xfrm>
        </p:spPr>
        <p:txBody>
          <a:bodyPr>
            <a:normAutofit/>
          </a:bodyPr>
          <a:lstStyle/>
          <a:p>
            <a:r>
              <a:rPr lang="ru-RU" sz="5400" dirty="0" smtClean="0">
                <a:solidFill>
                  <a:schemeClr val="accent2">
                    <a:lumMod val="75000"/>
                  </a:schemeClr>
                </a:solidFill>
                <a:latin typeface="Proxy 4" pitchFamily="2" charset="0"/>
                <a:cs typeface="Proxy 4" pitchFamily="2" charset="0"/>
              </a:rPr>
              <a:t>РАДИАЦИЯ</a:t>
            </a:r>
            <a:endParaRPr lang="ru-RU" sz="5400" dirty="0">
              <a:solidFill>
                <a:schemeClr val="accent2">
                  <a:lumMod val="75000"/>
                </a:schemeClr>
              </a:solidFill>
              <a:latin typeface="Proxy 4" pitchFamily="2" charset="0"/>
              <a:cs typeface="Proxy 4" pitchFamily="2" charset="0"/>
            </a:endParaRPr>
          </a:p>
        </p:txBody>
      </p:sp>
      <p:sp>
        <p:nvSpPr>
          <p:cNvPr id="3" name="Подзаголовок 2"/>
          <p:cNvSpPr>
            <a:spLocks noGrp="1"/>
          </p:cNvSpPr>
          <p:nvPr>
            <p:ph type="subTitle" idx="1"/>
          </p:nvPr>
        </p:nvSpPr>
        <p:spPr>
          <a:xfrm>
            <a:off x="304800" y="3962400"/>
            <a:ext cx="5638800" cy="2590800"/>
          </a:xfrm>
        </p:spPr>
        <p:txBody>
          <a:bodyPr>
            <a:normAutofit/>
          </a:bodyPr>
          <a:lstStyle/>
          <a:p>
            <a:r>
              <a:rPr lang="ru-RU" sz="1400" dirty="0" smtClean="0">
                <a:solidFill>
                  <a:schemeClr val="accent2">
                    <a:lumMod val="75000"/>
                  </a:schemeClr>
                </a:solidFill>
              </a:rPr>
              <a:t>План .</a:t>
            </a:r>
          </a:p>
          <a:p>
            <a:pPr marL="342900" indent="-342900" algn="l">
              <a:buFont typeface="+mj-lt"/>
              <a:buAutoNum type="arabicPeriod"/>
            </a:pPr>
            <a:r>
              <a:rPr lang="ru-RU" sz="1400" b="1" dirty="0" smtClean="0">
                <a:solidFill>
                  <a:schemeClr val="accent2">
                    <a:lumMod val="75000"/>
                  </a:schemeClr>
                </a:solidFill>
              </a:rPr>
              <a:t>Определение радиации</a:t>
            </a:r>
          </a:p>
          <a:p>
            <a:pPr marL="342900" indent="-342900" algn="l">
              <a:buFont typeface="+mj-lt"/>
              <a:buAutoNum type="arabicPeriod"/>
            </a:pPr>
            <a:r>
              <a:rPr lang="ru-RU" sz="1400" b="1" dirty="0" smtClean="0">
                <a:solidFill>
                  <a:schemeClr val="accent2">
                    <a:lumMod val="75000"/>
                  </a:schemeClr>
                </a:solidFill>
              </a:rPr>
              <a:t>Виды радиационных частиц</a:t>
            </a:r>
          </a:p>
          <a:p>
            <a:pPr marL="342900" indent="-342900" algn="l">
              <a:buFont typeface="+mj-lt"/>
              <a:buAutoNum type="arabicPeriod"/>
            </a:pPr>
            <a:r>
              <a:rPr lang="ru-RU" sz="1400" b="1" dirty="0" smtClean="0">
                <a:solidFill>
                  <a:schemeClr val="accent2">
                    <a:lumMod val="75000"/>
                  </a:schemeClr>
                </a:solidFill>
              </a:rPr>
              <a:t>Естественные источники радиации</a:t>
            </a:r>
          </a:p>
          <a:p>
            <a:pPr marL="342900" indent="-342900" algn="l">
              <a:buFont typeface="+mj-lt"/>
              <a:buAutoNum type="arabicPeriod"/>
            </a:pPr>
            <a:r>
              <a:rPr lang="ru-RU" sz="1400" b="1" dirty="0" smtClean="0">
                <a:solidFill>
                  <a:schemeClr val="accent2">
                    <a:lumMod val="75000"/>
                  </a:schemeClr>
                </a:solidFill>
              </a:rPr>
              <a:t>Искусственные источники радиации</a:t>
            </a:r>
          </a:p>
          <a:p>
            <a:pPr marL="342900" indent="-342900" algn="l">
              <a:buFont typeface="+mj-lt"/>
              <a:buAutoNum type="arabicPeriod"/>
            </a:pPr>
            <a:r>
              <a:rPr lang="ru-RU" sz="1400" b="1" dirty="0" smtClean="0">
                <a:solidFill>
                  <a:schemeClr val="accent2">
                    <a:lumMod val="75000"/>
                  </a:schemeClr>
                </a:solidFill>
              </a:rPr>
              <a:t>Способы утилизации радиоактивных отходов</a:t>
            </a:r>
          </a:p>
          <a:p>
            <a:pPr marL="342900" indent="-342900" algn="l">
              <a:buFont typeface="+mj-lt"/>
              <a:buAutoNum type="arabicPeriod"/>
            </a:pPr>
            <a:r>
              <a:rPr lang="ru-RU" sz="1400" b="1" dirty="0" smtClean="0">
                <a:solidFill>
                  <a:schemeClr val="accent2">
                    <a:lumMod val="75000"/>
                  </a:schemeClr>
                </a:solidFill>
              </a:rPr>
              <a:t>Основные стадии обращения с радиоактивными отходами</a:t>
            </a:r>
          </a:p>
          <a:p>
            <a:pPr marL="342900" indent="-342900" algn="l">
              <a:buFont typeface="+mj-lt"/>
              <a:buAutoNum type="arabicPeriod"/>
            </a:pPr>
            <a:r>
              <a:rPr lang="ru-RU" sz="1400" b="1" dirty="0" smtClean="0">
                <a:solidFill>
                  <a:schemeClr val="accent2">
                    <a:lumMod val="75000"/>
                  </a:schemeClr>
                </a:solidFill>
              </a:rPr>
              <a:t>Основные стадии обращения с радиоактивными отходами</a:t>
            </a:r>
          </a:p>
          <a:p>
            <a:pPr marL="342900" indent="-342900" algn="l">
              <a:buFont typeface="+mj-lt"/>
              <a:buAutoNum type="arabicPeriod"/>
            </a:pPr>
            <a:r>
              <a:rPr lang="ru-RU" sz="1400" b="1" dirty="0" smtClean="0">
                <a:solidFill>
                  <a:schemeClr val="accent2">
                    <a:lumMod val="75000"/>
                  </a:schemeClr>
                </a:solidFill>
              </a:rPr>
              <a:t>Классификация отходов</a:t>
            </a:r>
          </a:p>
          <a:p>
            <a:pPr marL="342900" indent="-342900" algn="l"/>
            <a:endParaRPr lang="ru-RU" sz="1400" dirty="0" smtClean="0">
              <a:solidFill>
                <a:schemeClr val="accent2">
                  <a:lumMod val="75000"/>
                </a:schemeClr>
              </a:solidFill>
            </a:endParaRPr>
          </a:p>
          <a:p>
            <a:pPr marL="342900" indent="-342900" algn="l">
              <a:buFont typeface="+mj-lt"/>
              <a:buAutoNum type="arabicPeriod"/>
            </a:pPr>
            <a:endParaRPr lang="ru-RU" sz="1400" dirty="0" smtClean="0">
              <a:solidFill>
                <a:schemeClr val="accent2">
                  <a:lumMod val="75000"/>
                </a:schemeClr>
              </a:solidFill>
            </a:endParaRPr>
          </a:p>
          <a:p>
            <a:pPr marL="342900" indent="-342900" algn="l">
              <a:buFont typeface="+mj-lt"/>
              <a:buAutoNum type="arabicPeriod"/>
            </a:pPr>
            <a:endParaRPr lang="ru-RU" sz="1400" dirty="0" smtClean="0">
              <a:solidFill>
                <a:schemeClr val="accent2">
                  <a:lumMod val="75000"/>
                </a:schemeClr>
              </a:solidFill>
            </a:endParaRPr>
          </a:p>
          <a:p>
            <a:pPr marL="342900" indent="-342900" algn="l">
              <a:buFont typeface="+mj-lt"/>
              <a:buAutoNum type="arabicPeriod"/>
            </a:pPr>
            <a:endParaRPr lang="ru-RU" sz="1400" dirty="0" smtClean="0">
              <a:solidFill>
                <a:schemeClr val="accent2">
                  <a:lumMod val="75000"/>
                </a:schemeClr>
              </a:solidFill>
            </a:endParaRPr>
          </a:p>
          <a:p>
            <a:pPr marL="342900" indent="-342900" algn="l">
              <a:buFont typeface="+mj-lt"/>
              <a:buAutoNum type="arabicPeriod"/>
            </a:pPr>
            <a:endParaRPr lang="ru-RU" sz="1400" dirty="0">
              <a:solidFill>
                <a:schemeClr val="accent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solidFill>
                  <a:schemeClr val="accent2">
                    <a:lumMod val="75000"/>
                  </a:schemeClr>
                </a:solidFill>
              </a:rPr>
              <a:t>Основополагающие принципы обращения с радиоактивными отходами</a:t>
            </a:r>
            <a:r>
              <a:rPr lang="ru-RU" sz="2800" dirty="0" smtClean="0"/>
              <a:t>:</a:t>
            </a:r>
            <a:endParaRPr lang="ru-RU" sz="2800" dirty="0"/>
          </a:p>
        </p:txBody>
      </p:sp>
      <p:sp>
        <p:nvSpPr>
          <p:cNvPr id="3" name="Содержимое 2"/>
          <p:cNvSpPr>
            <a:spLocks noGrp="1"/>
          </p:cNvSpPr>
          <p:nvPr>
            <p:ph idx="1"/>
          </p:nvPr>
        </p:nvSpPr>
        <p:spPr/>
        <p:txBody>
          <a:bodyPr>
            <a:noAutofit/>
          </a:bodyPr>
          <a:lstStyle/>
          <a:p>
            <a:r>
              <a:rPr lang="ru-RU" sz="1400" b="1" dirty="0" smtClean="0">
                <a:solidFill>
                  <a:schemeClr val="accent2">
                    <a:lumMod val="75000"/>
                  </a:schemeClr>
                </a:solidFill>
              </a:rPr>
              <a:t>1) Защита здоровья человека</a:t>
            </a:r>
            <a:r>
              <a:rPr lang="ru-RU" sz="1400" dirty="0" smtClean="0">
                <a:solidFill>
                  <a:schemeClr val="accent2">
                    <a:lumMod val="75000"/>
                  </a:schemeClr>
                </a:solidFill>
              </a:rPr>
              <a:t>. Обращение с радиоактивными отходами осуществляется таким образом, чтобы обеспечить </a:t>
            </a:r>
            <a:r>
              <a:rPr lang="ru-RU" sz="1400" dirty="0" err="1" smtClean="0">
                <a:solidFill>
                  <a:schemeClr val="accent2">
                    <a:lumMod val="75000"/>
                  </a:schemeClr>
                </a:solidFill>
              </a:rPr>
              <a:t>приемлимый</a:t>
            </a:r>
            <a:r>
              <a:rPr lang="ru-RU" sz="1400" dirty="0" smtClean="0">
                <a:solidFill>
                  <a:schemeClr val="accent2">
                    <a:lumMod val="75000"/>
                  </a:schemeClr>
                </a:solidFill>
              </a:rPr>
              <a:t> уровень защиты здоровья человека.</a:t>
            </a:r>
          </a:p>
          <a:p>
            <a:r>
              <a:rPr lang="ru-RU" sz="1400" b="1" dirty="0" smtClean="0">
                <a:solidFill>
                  <a:schemeClr val="accent2">
                    <a:lumMod val="75000"/>
                  </a:schemeClr>
                </a:solidFill>
              </a:rPr>
              <a:t>2) Охрана окружающей среды</a:t>
            </a:r>
            <a:r>
              <a:rPr lang="ru-RU" sz="1400" dirty="0" smtClean="0">
                <a:solidFill>
                  <a:schemeClr val="accent2">
                    <a:lumMod val="75000"/>
                  </a:schemeClr>
                </a:solidFill>
              </a:rPr>
              <a:t>. Обращение с радиоактивными отходами осуществляется таким образом, чтобы обеспечить </a:t>
            </a:r>
            <a:r>
              <a:rPr lang="ru-RU" sz="1400" dirty="0" err="1" smtClean="0">
                <a:solidFill>
                  <a:schemeClr val="accent2">
                    <a:lumMod val="75000"/>
                  </a:schemeClr>
                </a:solidFill>
              </a:rPr>
              <a:t>приемлимый</a:t>
            </a:r>
            <a:r>
              <a:rPr lang="ru-RU" sz="1400" dirty="0" smtClean="0">
                <a:solidFill>
                  <a:schemeClr val="accent2">
                    <a:lumMod val="75000"/>
                  </a:schemeClr>
                </a:solidFill>
              </a:rPr>
              <a:t> уровень охраны окружающей среды.</a:t>
            </a:r>
          </a:p>
          <a:p>
            <a:r>
              <a:rPr lang="ru-RU" sz="1400" b="1" dirty="0" smtClean="0">
                <a:solidFill>
                  <a:schemeClr val="accent2">
                    <a:lumMod val="75000"/>
                  </a:schemeClr>
                </a:solidFill>
              </a:rPr>
              <a:t>3) защита за пределами национальных границ</a:t>
            </a:r>
            <a:r>
              <a:rPr lang="ru-RU" sz="1400" dirty="0" smtClean="0">
                <a:solidFill>
                  <a:schemeClr val="accent2">
                    <a:lumMod val="75000"/>
                  </a:schemeClr>
                </a:solidFill>
              </a:rPr>
              <a:t>. Обращение с радиоактивными отходами осуществляется таким образом, чтобы учитывались возможные последствия для здоровья человека и окружающей среды за пределами национальных границ.</a:t>
            </a:r>
          </a:p>
          <a:p>
            <a:r>
              <a:rPr lang="ru-RU" sz="1400" b="1" dirty="0" smtClean="0">
                <a:solidFill>
                  <a:schemeClr val="accent2">
                    <a:lumMod val="75000"/>
                  </a:schemeClr>
                </a:solidFill>
              </a:rPr>
              <a:t>4) Защита будущих поколений</a:t>
            </a:r>
            <a:r>
              <a:rPr lang="ru-RU" sz="1400" dirty="0" smtClean="0">
                <a:solidFill>
                  <a:schemeClr val="accent2">
                    <a:lumMod val="75000"/>
                  </a:schemeClr>
                </a:solidFill>
              </a:rPr>
              <a:t>. Обращение с радиоактивными отходами осуществляется таким образом, чтобы предсказуемые последствия для здоровья будущих поколений не превышали соответствующие уровни последствий, которые </a:t>
            </a:r>
            <a:r>
              <a:rPr lang="ru-RU" sz="1400" dirty="0" err="1" smtClean="0">
                <a:solidFill>
                  <a:schemeClr val="accent2">
                    <a:lumMod val="75000"/>
                  </a:schemeClr>
                </a:solidFill>
              </a:rPr>
              <a:t>приемлимы</a:t>
            </a:r>
            <a:r>
              <a:rPr lang="ru-RU" sz="1400" dirty="0" smtClean="0">
                <a:solidFill>
                  <a:schemeClr val="accent2">
                    <a:lumMod val="75000"/>
                  </a:schemeClr>
                </a:solidFill>
              </a:rPr>
              <a:t> в наши дни.</a:t>
            </a:r>
          </a:p>
          <a:p>
            <a:r>
              <a:rPr lang="ru-RU" sz="1400" b="1" dirty="0" smtClean="0">
                <a:solidFill>
                  <a:schemeClr val="accent2">
                    <a:lumMod val="75000"/>
                  </a:schemeClr>
                </a:solidFill>
              </a:rPr>
              <a:t>5) Бремя для будущих поколений</a:t>
            </a:r>
            <a:r>
              <a:rPr lang="ru-RU" sz="1400" dirty="0" smtClean="0">
                <a:solidFill>
                  <a:schemeClr val="accent2">
                    <a:lumMod val="75000"/>
                  </a:schemeClr>
                </a:solidFill>
              </a:rPr>
              <a:t>. Обращение с радиоактивными отходами осуществляется таким образом, чтобы не налагать чрезмерного бремени на будущие поколения.</a:t>
            </a:r>
          </a:p>
          <a:p>
            <a:r>
              <a:rPr lang="ru-RU" sz="1400" b="1" dirty="0" smtClean="0">
                <a:solidFill>
                  <a:schemeClr val="accent2">
                    <a:lumMod val="75000"/>
                  </a:schemeClr>
                </a:solidFill>
              </a:rPr>
              <a:t>6) Национальная правовая структура</a:t>
            </a:r>
            <a:r>
              <a:rPr lang="ru-RU" sz="1400" dirty="0" smtClean="0">
                <a:solidFill>
                  <a:schemeClr val="accent2">
                    <a:lumMod val="75000"/>
                  </a:schemeClr>
                </a:solidFill>
              </a:rPr>
              <a:t>. Обращение с радиоактивными отходами осуществляется в рамках соответствующей рациональной правовой структуры, предусматривающей чёткое распределение обязанностей и обеспечение независимых регулирующих функций.</a:t>
            </a:r>
          </a:p>
          <a:p>
            <a:r>
              <a:rPr lang="ru-RU" sz="1400" b="1" dirty="0" smtClean="0">
                <a:solidFill>
                  <a:schemeClr val="accent2">
                    <a:lumMod val="75000"/>
                  </a:schemeClr>
                </a:solidFill>
              </a:rPr>
              <a:t>7) Контроль за образованием радиоактивных отходов</a:t>
            </a:r>
            <a:r>
              <a:rPr lang="ru-RU" sz="1400" dirty="0" smtClean="0">
                <a:solidFill>
                  <a:schemeClr val="accent2">
                    <a:lumMod val="75000"/>
                  </a:schemeClr>
                </a:solidFill>
              </a:rPr>
              <a:t>. Образование радиоактивных отходов удерживается на минимальном практически осуществимом уровне.</a:t>
            </a:r>
          </a:p>
          <a:p>
            <a:r>
              <a:rPr lang="ru-RU" sz="1400" b="1" dirty="0" smtClean="0">
                <a:solidFill>
                  <a:schemeClr val="accent2">
                    <a:lumMod val="75000"/>
                  </a:schemeClr>
                </a:solidFill>
              </a:rPr>
              <a:t>8) Взаимозависимости образования радиоактивных отходов и обращения с ними</a:t>
            </a:r>
            <a:r>
              <a:rPr lang="ru-RU" sz="1400" dirty="0" smtClean="0">
                <a:solidFill>
                  <a:schemeClr val="accent2">
                    <a:lumMod val="75000"/>
                  </a:schemeClr>
                </a:solidFill>
              </a:rPr>
              <a:t>. Надлежащим образом учитываются взаимозависимости между всеми стадиями образования радиоактивных отходов и обращения с ними.</a:t>
            </a:r>
          </a:p>
          <a:p>
            <a:r>
              <a:rPr lang="ru-RU" sz="1400" b="1" dirty="0" smtClean="0">
                <a:solidFill>
                  <a:schemeClr val="accent2">
                    <a:lumMod val="75000"/>
                  </a:schemeClr>
                </a:solidFill>
              </a:rPr>
              <a:t>9) Безопасность установок</a:t>
            </a:r>
            <a:r>
              <a:rPr lang="ru-RU" sz="1400" dirty="0" smtClean="0">
                <a:solidFill>
                  <a:schemeClr val="accent2">
                    <a:lumMod val="75000"/>
                  </a:schemeClr>
                </a:solidFill>
              </a:rPr>
              <a:t>. Безопасность установок для обращения с радиоактивными </a:t>
            </a:r>
            <a:r>
              <a:rPr lang="ru-RU" sz="1400" dirty="0" err="1" smtClean="0">
                <a:solidFill>
                  <a:schemeClr val="accent2">
                    <a:lumMod val="75000"/>
                  </a:schemeClr>
                </a:solidFill>
              </a:rPr>
              <a:t>отходоами</a:t>
            </a:r>
            <a:r>
              <a:rPr lang="ru-RU" sz="1400" dirty="0" smtClean="0">
                <a:solidFill>
                  <a:schemeClr val="accent2">
                    <a:lumMod val="75000"/>
                  </a:schemeClr>
                </a:solidFill>
              </a:rPr>
              <a:t> надлежащим образом обеспечивается на протяжении всего срока их службы.</a:t>
            </a:r>
          </a:p>
          <a:p>
            <a:endParaRPr lang="ru-RU" sz="1400" dirty="0">
              <a:solidFill>
                <a:schemeClr val="accent2">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2">
                    <a:lumMod val="75000"/>
                  </a:schemeClr>
                </a:solidFill>
              </a:rPr>
              <a:t>Классификация</a:t>
            </a:r>
            <a:endParaRPr lang="ru-RU" dirty="0">
              <a:solidFill>
                <a:schemeClr val="accent2">
                  <a:lumMod val="75000"/>
                </a:schemeClr>
              </a:solidFill>
            </a:endParaRPr>
          </a:p>
        </p:txBody>
      </p:sp>
      <p:sp>
        <p:nvSpPr>
          <p:cNvPr id="3" name="Содержимое 2"/>
          <p:cNvSpPr>
            <a:spLocks noGrp="1"/>
          </p:cNvSpPr>
          <p:nvPr>
            <p:ph idx="1"/>
          </p:nvPr>
        </p:nvSpPr>
        <p:spPr/>
        <p:txBody>
          <a:bodyPr/>
          <a:lstStyle/>
          <a:p>
            <a:r>
              <a:rPr lang="ru-RU" sz="2400" dirty="0" smtClean="0">
                <a:solidFill>
                  <a:schemeClr val="accent2">
                    <a:lumMod val="75000"/>
                  </a:schemeClr>
                </a:solidFill>
              </a:rPr>
              <a:t>Условно радиоактивные отходы делятся на:</a:t>
            </a:r>
          </a:p>
          <a:p>
            <a:r>
              <a:rPr lang="ru-RU" sz="2400" dirty="0" err="1" smtClean="0">
                <a:solidFill>
                  <a:schemeClr val="accent2">
                    <a:lumMod val="75000"/>
                  </a:schemeClr>
                </a:solidFill>
              </a:rPr>
              <a:t>низкоактивные</a:t>
            </a:r>
            <a:r>
              <a:rPr lang="ru-RU" sz="2400" dirty="0" smtClean="0">
                <a:solidFill>
                  <a:schemeClr val="accent2">
                    <a:lumMod val="75000"/>
                  </a:schemeClr>
                </a:solidFill>
              </a:rPr>
              <a:t> (делятся на четыре класса: A, B, C и GTCC (самый опасный)); </a:t>
            </a:r>
          </a:p>
          <a:p>
            <a:r>
              <a:rPr lang="ru-RU" sz="2400" dirty="0" err="1" smtClean="0">
                <a:solidFill>
                  <a:schemeClr val="accent2">
                    <a:lumMod val="75000"/>
                  </a:schemeClr>
                </a:solidFill>
              </a:rPr>
              <a:t>среднеактивные</a:t>
            </a:r>
            <a:r>
              <a:rPr lang="ru-RU" sz="2400" dirty="0" smtClean="0">
                <a:solidFill>
                  <a:schemeClr val="accent2">
                    <a:lumMod val="75000"/>
                  </a:schemeClr>
                </a:solidFill>
              </a:rPr>
              <a:t> (законодательство США не выделяет этот тип РАО в отдельный класс, термин в основном используется в странах Европы); </a:t>
            </a:r>
          </a:p>
          <a:p>
            <a:r>
              <a:rPr lang="ru-RU" sz="2400" dirty="0" smtClean="0">
                <a:solidFill>
                  <a:schemeClr val="accent2">
                    <a:lumMod val="75000"/>
                  </a:schemeClr>
                </a:solidFill>
              </a:rPr>
              <a:t>высокоактивные</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buNone/>
            </a:pPr>
            <a:r>
              <a:rPr lang="ru-RU" sz="2000" dirty="0" smtClean="0">
                <a:solidFill>
                  <a:schemeClr val="accent2">
                    <a:lumMod val="75000"/>
                  </a:schemeClr>
                </a:solidFill>
              </a:rPr>
              <a:t>             Радиоактивностью </a:t>
            </a:r>
            <a:r>
              <a:rPr lang="ru-RU" sz="2000" dirty="0">
                <a:solidFill>
                  <a:schemeClr val="accent2">
                    <a:lumMod val="75000"/>
                  </a:schemeClr>
                </a:solidFill>
              </a:rPr>
              <a:t>называют неустойчивость ядер некоторых атомов, которая проявляется в их способности к самопроизвольному превращению (по научному — распаду), что сопровождается выходом ионизирующего излучения (радиации). Энергия такого излучения достаточно велика,  поэтому она способна воздействовать на вещество, создавая новые ионы разных знаков. Вызывать радиацию с помощью химических реакций нельзя, это полностью физический процесс.</a:t>
            </a:r>
          </a:p>
          <a:p>
            <a:endParaRPr lang="ru-RU" sz="1200"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accent2">
                    <a:lumMod val="75000"/>
                  </a:schemeClr>
                </a:solidFill>
              </a:rPr>
              <a:t>Виды радиационных частиц</a:t>
            </a:r>
            <a:endParaRPr lang="ru-RU" dirty="0">
              <a:solidFill>
                <a:schemeClr val="accent2">
                  <a:lumMod val="75000"/>
                </a:schemeClr>
              </a:solidFill>
            </a:endParaRPr>
          </a:p>
        </p:txBody>
      </p:sp>
      <p:sp>
        <p:nvSpPr>
          <p:cNvPr id="3" name="Содержимое 2"/>
          <p:cNvSpPr>
            <a:spLocks noGrp="1"/>
          </p:cNvSpPr>
          <p:nvPr>
            <p:ph idx="1"/>
          </p:nvPr>
        </p:nvSpPr>
        <p:spPr/>
        <p:txBody>
          <a:bodyPr>
            <a:normAutofit fontScale="70000" lnSpcReduction="20000"/>
          </a:bodyPr>
          <a:lstStyle/>
          <a:p>
            <a:pPr fontAlgn="t"/>
            <a:r>
              <a:rPr lang="ru-RU" b="1" dirty="0">
                <a:solidFill>
                  <a:schemeClr val="accent2">
                    <a:lumMod val="75000"/>
                  </a:schemeClr>
                </a:solidFill>
              </a:rPr>
              <a:t>Альфа-частицы</a:t>
            </a:r>
            <a:r>
              <a:rPr lang="ru-RU" dirty="0">
                <a:solidFill>
                  <a:schemeClr val="accent2">
                    <a:lumMod val="75000"/>
                  </a:schemeClr>
                </a:solidFill>
              </a:rPr>
              <a:t> — это относительно тяжелые частицы, заряженные положительно, представляют собой ядра гелия. </a:t>
            </a:r>
          </a:p>
          <a:p>
            <a:pPr fontAlgn="t"/>
            <a:r>
              <a:rPr lang="ru-RU" b="1" dirty="0">
                <a:solidFill>
                  <a:schemeClr val="accent2">
                    <a:lumMod val="75000"/>
                  </a:schemeClr>
                </a:solidFill>
              </a:rPr>
              <a:t>Бета-частицы</a:t>
            </a:r>
            <a:r>
              <a:rPr lang="ru-RU" dirty="0">
                <a:solidFill>
                  <a:schemeClr val="accent2">
                    <a:lumMod val="75000"/>
                  </a:schemeClr>
                </a:solidFill>
              </a:rPr>
              <a:t> — обычные электроны. </a:t>
            </a:r>
          </a:p>
          <a:p>
            <a:pPr fontAlgn="t"/>
            <a:r>
              <a:rPr lang="ru-RU" b="1" dirty="0">
                <a:solidFill>
                  <a:schemeClr val="accent2">
                    <a:lumMod val="75000"/>
                  </a:schemeClr>
                </a:solidFill>
              </a:rPr>
              <a:t>Гамма-излучение</a:t>
            </a:r>
            <a:r>
              <a:rPr lang="ru-RU" dirty="0">
                <a:solidFill>
                  <a:schemeClr val="accent2">
                    <a:lumMod val="75000"/>
                  </a:schemeClr>
                </a:solidFill>
              </a:rPr>
              <a:t> — имеет ту же природу, что и видимый свет, однако гораздо большую проникающую способность. </a:t>
            </a:r>
          </a:p>
          <a:p>
            <a:pPr fontAlgn="t"/>
            <a:r>
              <a:rPr lang="ru-RU" b="1" dirty="0">
                <a:solidFill>
                  <a:schemeClr val="accent2">
                    <a:lumMod val="75000"/>
                  </a:schemeClr>
                </a:solidFill>
              </a:rPr>
              <a:t>Нейтроны</a:t>
            </a:r>
            <a:r>
              <a:rPr lang="ru-RU" dirty="0">
                <a:solidFill>
                  <a:schemeClr val="accent2">
                    <a:lumMod val="75000"/>
                  </a:schemeClr>
                </a:solidFill>
              </a:rPr>
              <a:t> — это электрически нейтральные частицы, возникающие в основном рядом с работающим атомным реактором, доступ туда должен быть ограничен. </a:t>
            </a:r>
          </a:p>
          <a:p>
            <a:pPr fontAlgn="t"/>
            <a:r>
              <a:rPr lang="ru-RU" b="1" dirty="0">
                <a:solidFill>
                  <a:schemeClr val="accent2">
                    <a:lumMod val="75000"/>
                  </a:schemeClr>
                </a:solidFill>
              </a:rPr>
              <a:t>Рентгеновские лучи</a:t>
            </a:r>
            <a:r>
              <a:rPr lang="ru-RU" dirty="0">
                <a:solidFill>
                  <a:schemeClr val="accent2">
                    <a:lumMod val="75000"/>
                  </a:schemeClr>
                </a:solidFill>
              </a:rPr>
              <a:t> — похожи на гамма-излучение, но имеют меньшую энергию. Кстати, Солнце — один из естественных источников таких лучей, но защиту от солнечной радиации обеспечивает атмосфера Земли. </a:t>
            </a:r>
          </a:p>
          <a:p>
            <a:endParaRPr lang="ru-RU" dirty="0">
              <a:solidFill>
                <a:schemeClr val="accent2">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chemeClr val="accent2">
                    <a:lumMod val="75000"/>
                  </a:schemeClr>
                </a:solidFill>
              </a:rPr>
              <a:t>Естественные источники радиации</a:t>
            </a:r>
            <a:endParaRPr lang="ru-RU" dirty="0">
              <a:solidFill>
                <a:schemeClr val="accent2">
                  <a:lumMod val="75000"/>
                </a:schemeClr>
              </a:solidFill>
            </a:endParaRPr>
          </a:p>
        </p:txBody>
      </p:sp>
      <p:sp>
        <p:nvSpPr>
          <p:cNvPr id="3" name="Содержимое 2"/>
          <p:cNvSpPr>
            <a:spLocks noGrp="1"/>
          </p:cNvSpPr>
          <p:nvPr>
            <p:ph idx="1"/>
          </p:nvPr>
        </p:nvSpPr>
        <p:spPr/>
        <p:txBody>
          <a:bodyPr>
            <a:normAutofit fontScale="77500" lnSpcReduction="20000"/>
          </a:bodyPr>
          <a:lstStyle/>
          <a:p>
            <a:r>
              <a:rPr lang="ru-RU" dirty="0" smtClean="0">
                <a:solidFill>
                  <a:schemeClr val="accent2">
                    <a:lumMod val="75000"/>
                  </a:schemeClr>
                </a:solidFill>
              </a:rPr>
              <a:t>В течение своей жизни и всего биологического развития человек облучался и в настоящее время продолжает подвергаться воздействию </a:t>
            </a:r>
            <a:r>
              <a:rPr lang="ru-RU" b="1" dirty="0" smtClean="0">
                <a:solidFill>
                  <a:schemeClr val="accent2">
                    <a:lumMod val="75000"/>
                  </a:schemeClr>
                </a:solidFill>
              </a:rPr>
              <a:t>радиоактивного излучения</a:t>
            </a:r>
            <a:r>
              <a:rPr lang="ru-RU" dirty="0" smtClean="0">
                <a:solidFill>
                  <a:schemeClr val="accent2">
                    <a:lumMod val="75000"/>
                  </a:schemeClr>
                </a:solidFill>
              </a:rPr>
              <a:t> от естественного природного фона. Это относится ко всему населению земного шара и речь идет о </a:t>
            </a:r>
            <a:r>
              <a:rPr lang="ru-RU" b="1" dirty="0" smtClean="0">
                <a:solidFill>
                  <a:schemeClr val="accent2">
                    <a:lumMod val="75000"/>
                  </a:schemeClr>
                </a:solidFill>
              </a:rPr>
              <a:t>естественной радиоактивности.</a:t>
            </a:r>
            <a:endParaRPr lang="ru-RU" dirty="0" smtClean="0">
              <a:solidFill>
                <a:schemeClr val="accent2">
                  <a:lumMod val="75000"/>
                </a:schemeClr>
              </a:solidFill>
            </a:endParaRPr>
          </a:p>
          <a:p>
            <a:r>
              <a:rPr lang="ru-RU" dirty="0" smtClean="0">
                <a:solidFill>
                  <a:schemeClr val="accent2">
                    <a:lumMod val="75000"/>
                  </a:schemeClr>
                </a:solidFill>
              </a:rPr>
              <a:t>Естественные источники излучения, производящие этот фон, разделяют на две категории: внешнего и внутреннего облучения. К </a:t>
            </a:r>
            <a:r>
              <a:rPr lang="ru-RU" b="1" dirty="0" smtClean="0">
                <a:solidFill>
                  <a:schemeClr val="accent2">
                    <a:lumMod val="75000"/>
                  </a:schemeClr>
                </a:solidFill>
              </a:rPr>
              <a:t>внешним</a:t>
            </a:r>
            <a:r>
              <a:rPr lang="ru-RU" dirty="0" smtClean="0">
                <a:solidFill>
                  <a:schemeClr val="accent2">
                    <a:lumMod val="75000"/>
                  </a:schemeClr>
                </a:solidFill>
              </a:rPr>
              <a:t> относятся космические (галактические) излучения, солнечная радиация, излучения от горных пород земной коры и воздуха. Облучают нас даже собственные стены, то есть стройматериалы, из которых изготовлены здания и сооружения.</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chemeClr val="accent2">
                    <a:lumMod val="75000"/>
                  </a:schemeClr>
                </a:solidFill>
              </a:rPr>
              <a:t>Искусственные источники радиации</a:t>
            </a:r>
            <a:endParaRPr lang="ru-RU" dirty="0">
              <a:solidFill>
                <a:schemeClr val="accent2">
                  <a:lumMod val="75000"/>
                </a:schemeClr>
              </a:solidFill>
            </a:endParaRPr>
          </a:p>
        </p:txBody>
      </p:sp>
      <p:sp>
        <p:nvSpPr>
          <p:cNvPr id="3" name="Содержимое 2"/>
          <p:cNvSpPr>
            <a:spLocks noGrp="1"/>
          </p:cNvSpPr>
          <p:nvPr>
            <p:ph idx="1"/>
          </p:nvPr>
        </p:nvSpPr>
        <p:spPr/>
        <p:txBody>
          <a:bodyPr/>
          <a:lstStyle/>
          <a:p>
            <a:pPr>
              <a:buNone/>
            </a:pPr>
            <a:r>
              <a:rPr lang="ru-RU" dirty="0" smtClean="0">
                <a:solidFill>
                  <a:schemeClr val="accent2">
                    <a:lumMod val="75000"/>
                  </a:schemeClr>
                </a:solidFill>
              </a:rPr>
              <a:t>К искусственным относятся:</a:t>
            </a:r>
          </a:p>
          <a:p>
            <a:r>
              <a:rPr lang="ru-RU" i="1" dirty="0" smtClean="0">
                <a:solidFill>
                  <a:schemeClr val="accent2">
                    <a:lumMod val="75000"/>
                  </a:schemeClr>
                </a:solidFill>
              </a:rPr>
              <a:t>урановая промышленность</a:t>
            </a:r>
          </a:p>
          <a:p>
            <a:r>
              <a:rPr lang="ru-RU" i="1" dirty="0" smtClean="0">
                <a:solidFill>
                  <a:schemeClr val="accent2">
                    <a:lumMod val="75000"/>
                  </a:schemeClr>
                </a:solidFill>
              </a:rPr>
              <a:t>ядерные реакторы</a:t>
            </a:r>
            <a:r>
              <a:rPr lang="ru-RU" dirty="0" smtClean="0">
                <a:solidFill>
                  <a:schemeClr val="accent2">
                    <a:lumMod val="75000"/>
                  </a:schemeClr>
                </a:solidFill>
              </a:rPr>
              <a:t> </a:t>
            </a:r>
          </a:p>
          <a:p>
            <a:r>
              <a:rPr lang="ru-RU" i="1" dirty="0" smtClean="0">
                <a:solidFill>
                  <a:schemeClr val="accent2">
                    <a:lumMod val="75000"/>
                  </a:schemeClr>
                </a:solidFill>
              </a:rPr>
              <a:t>радиохимическая промышленность и т.д.</a:t>
            </a:r>
          </a:p>
          <a:p>
            <a:endParaRPr lang="ru-RU" i="1" dirty="0" smtClean="0">
              <a:solidFill>
                <a:schemeClr val="accent2">
                  <a:lumMod val="75000"/>
                </a:schemeClr>
              </a:solidFill>
            </a:endParaRPr>
          </a:p>
          <a:p>
            <a:endParaRPr lang="ru-RU" dirty="0">
              <a:solidFill>
                <a:schemeClr val="accent2">
                  <a:lumMod val="75000"/>
                </a:schemeClr>
              </a:solidFill>
            </a:endParaRPr>
          </a:p>
        </p:txBody>
      </p:sp>
      <p:pic>
        <p:nvPicPr>
          <p:cNvPr id="4" name="Рисунок 3" descr="1037.jpg"/>
          <p:cNvPicPr>
            <a:picLocks noChangeAspect="1"/>
          </p:cNvPicPr>
          <p:nvPr/>
        </p:nvPicPr>
        <p:blipFill>
          <a:blip r:embed="rId2"/>
          <a:stretch>
            <a:fillRect/>
          </a:stretch>
        </p:blipFill>
        <p:spPr>
          <a:xfrm>
            <a:off x="1219200" y="3962400"/>
            <a:ext cx="6350000" cy="2514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chemeClr val="accent2">
                    <a:lumMod val="75000"/>
                  </a:schemeClr>
                </a:solidFill>
              </a:rPr>
              <a:t>Способы </a:t>
            </a:r>
            <a:r>
              <a:rPr lang="ru-RU" dirty="0" smtClean="0">
                <a:solidFill>
                  <a:schemeClr val="accent2">
                    <a:lumMod val="75000"/>
                  </a:schemeClr>
                </a:solidFill>
              </a:rPr>
              <a:t>утилизации радиоактивных отходов</a:t>
            </a:r>
            <a:endParaRPr lang="ru-RU" dirty="0">
              <a:solidFill>
                <a:schemeClr val="accent2">
                  <a:lumMod val="75000"/>
                </a:schemeClr>
              </a:solidFill>
            </a:endParaRPr>
          </a:p>
        </p:txBody>
      </p:sp>
      <p:sp>
        <p:nvSpPr>
          <p:cNvPr id="3" name="Содержимое 2"/>
          <p:cNvSpPr>
            <a:spLocks noGrp="1"/>
          </p:cNvSpPr>
          <p:nvPr>
            <p:ph idx="1"/>
          </p:nvPr>
        </p:nvSpPr>
        <p:spPr>
          <a:xfrm>
            <a:off x="457200" y="1600200"/>
            <a:ext cx="8229600" cy="5257800"/>
          </a:xfrm>
        </p:spPr>
        <p:txBody>
          <a:bodyPr>
            <a:normAutofit fontScale="47500" lnSpcReduction="20000"/>
          </a:bodyPr>
          <a:lstStyle/>
          <a:p>
            <a:r>
              <a:rPr lang="ru-RU" dirty="0" smtClean="0">
                <a:solidFill>
                  <a:schemeClr val="accent2">
                    <a:lumMod val="75000"/>
                  </a:schemeClr>
                </a:solidFill>
              </a:rPr>
              <a:t>Проблема утилизации радиоактивных отходов уже более 50-ти лет находится в центре внимания специалистов и всего общества, однако за это время не только не найдено приемлемого способа ее решения, но наоборот, сегодня она кажется все более и более неразрешимой.</a:t>
            </a:r>
            <a:br>
              <a:rPr lang="ru-RU" dirty="0" smtClean="0">
                <a:solidFill>
                  <a:schemeClr val="accent2">
                    <a:lumMod val="75000"/>
                  </a:schemeClr>
                </a:solidFill>
              </a:rPr>
            </a:br>
            <a:r>
              <a:rPr lang="ru-RU" dirty="0" smtClean="0">
                <a:solidFill>
                  <a:schemeClr val="accent2">
                    <a:lumMod val="75000"/>
                  </a:schemeClr>
                </a:solidFill>
              </a:rPr>
              <a:t>Если на заре атомной эры основной массив радиоактивных отходов состоял из продуктов производства, эксплуатации и вторичной переработки рабочих материалов ядерных установок исследовательского, энергетического и военного назначения, то в настоящее время их номенклатура значительно расширилась за счет самих этих технических устройств, обслуживающей их инфраструктуры и территорий, на которых они расположены, включая и проживающих там людей. Атомная индустрия, захлебнувшаяся в своих отходах, уже превратилась в один общий радиоактивный “отход” реакций ядерного синтеза-распада, которые живут собственной, неуправляемой физической жизнью в глубине кристаллов атомных реакторов, смертоносного вещества, пока “спящих”, ядерных и термоядерных боезарядов и в земных толщах многочисленных радиоактивных могильников.</a:t>
            </a:r>
            <a:br>
              <a:rPr lang="ru-RU" dirty="0" smtClean="0">
                <a:solidFill>
                  <a:schemeClr val="accent2">
                    <a:lumMod val="75000"/>
                  </a:schemeClr>
                </a:solidFill>
              </a:rPr>
            </a:br>
            <a:r>
              <a:rPr lang="ru-RU" dirty="0" smtClean="0">
                <a:solidFill>
                  <a:schemeClr val="accent2">
                    <a:lumMod val="75000"/>
                  </a:schemeClr>
                </a:solidFill>
              </a:rPr>
              <a:t>Положение настолько серьезно, что дальнейшее развитие такой варварской формы эксплуатации ядерных технологий становится экологически невозможным, экономически невыгодным и даже технически бессмысленным. Но и полным прекращением этого развития уже нельзя остановить расширяющееся радиоактивное заражение окружающей среды . Дело дошло до того, что предложение академика А.Д.Сахарова (вдохновлённого сталинской мыслью «нет человека – нет проблемы») хоронить АЭС сразу, еще перед запуском их в работу, теперь принято рассматривать не как сомнительный академический анекдот, а в качестве единственно реальной альтернативы очередному Чернобылю.</a:t>
            </a:r>
            <a:br>
              <a:rPr lang="ru-RU" dirty="0" smtClean="0">
                <a:solidFill>
                  <a:schemeClr val="accent2">
                    <a:lumMod val="75000"/>
                  </a:schemeClr>
                </a:solidFill>
              </a:rPr>
            </a:br>
            <a:r>
              <a:rPr lang="ru-RU" dirty="0" smtClean="0">
                <a:solidFill>
                  <a:schemeClr val="accent2">
                    <a:lumMod val="75000"/>
                  </a:schemeClr>
                </a:solidFill>
              </a:rPr>
              <a:t>Когда жизненно важная задача так долго не решается, следует задуматься о том, правильно ли мы ее решаем, тем ли научным методом? Не пора ли признать, что дальнейшее использование для этой цели классического экспериментирования </a:t>
            </a:r>
            <a:r>
              <a:rPr lang="ru-RU" dirty="0" err="1" smtClean="0">
                <a:solidFill>
                  <a:schemeClr val="accent2">
                    <a:lumMod val="75000"/>
                  </a:schemeClr>
                </a:solidFill>
              </a:rPr>
              <a:t>животнообразным</a:t>
            </a:r>
            <a:r>
              <a:rPr lang="ru-RU" dirty="0" smtClean="0">
                <a:solidFill>
                  <a:schemeClr val="accent2">
                    <a:lumMod val="75000"/>
                  </a:schemeClr>
                </a:solidFill>
              </a:rPr>
              <a:t> способом бессознательных “проб и ошибок” совершенно бесперспективно и может лишь ухудшить и без того катастрофическое положение дел?</a:t>
            </a:r>
            <a:br>
              <a:rPr lang="ru-RU" dirty="0" smtClean="0">
                <a:solidFill>
                  <a:schemeClr val="accent2">
                    <a:lumMod val="75000"/>
                  </a:schemeClr>
                </a:solidFill>
              </a:rPr>
            </a:br>
            <a:endParaRPr lang="ru-RU" dirty="0">
              <a:solidFill>
                <a:schemeClr val="accent2">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58762"/>
          </a:xfrm>
        </p:spPr>
        <p:txBody>
          <a:bodyPr>
            <a:normAutofit fontScale="90000"/>
          </a:bodyPr>
          <a:lstStyle/>
          <a:p>
            <a:endParaRPr lang="ru-RU" dirty="0"/>
          </a:p>
        </p:txBody>
      </p:sp>
      <p:sp>
        <p:nvSpPr>
          <p:cNvPr id="3" name="Содержимое 2"/>
          <p:cNvSpPr>
            <a:spLocks noGrp="1"/>
          </p:cNvSpPr>
          <p:nvPr>
            <p:ph idx="1"/>
          </p:nvPr>
        </p:nvSpPr>
        <p:spPr>
          <a:xfrm>
            <a:off x="457200" y="685800"/>
            <a:ext cx="8229600" cy="6019800"/>
          </a:xfrm>
        </p:spPr>
        <p:txBody>
          <a:bodyPr>
            <a:normAutofit fontScale="32500" lnSpcReduction="20000"/>
          </a:bodyPr>
          <a:lstStyle/>
          <a:p>
            <a:r>
              <a:rPr lang="ru-RU" dirty="0" smtClean="0">
                <a:solidFill>
                  <a:schemeClr val="accent2">
                    <a:lumMod val="75000"/>
                  </a:schemeClr>
                </a:solidFill>
              </a:rPr>
              <a:t>Необходимо понять, что сложнейшая проблема утилизации радиоактивных и любых иных промышленных отходов принципиально </a:t>
            </a:r>
            <a:r>
              <a:rPr lang="ru-RU" sz="4300" dirty="0" smtClean="0">
                <a:solidFill>
                  <a:schemeClr val="accent2">
                    <a:lumMod val="75000"/>
                  </a:schemeClr>
                </a:solidFill>
              </a:rPr>
              <a:t>неразрешима как узкоспециальная физико-техническая задача. Она может быть решена только совместно (и никак иначе!) с еще более сложной задачей “утилизации” человеческих “отходов” - социальной задачей возвращения в нормальную жизнь тех людей, которые ежедневно, тысячами выбрасываются, как ненужный хлам, на обочину жизни (а то и за грань физического существования) из повсеместно, спонтанно распадающихся отчужденных форм общности. Тех “лишних” людей, которых в погоне за призраками личного рыночного успеха сбили с ног, растоптали, и которые теперь уже не имеют сил самостоятельно подняться на достойные человека уровни общественного бытия, и потому нуждаются в активной человеческой поддержке всего общества.</a:t>
            </a:r>
            <a:br>
              <a:rPr lang="ru-RU" sz="4300" dirty="0" smtClean="0">
                <a:solidFill>
                  <a:schemeClr val="accent2">
                    <a:lumMod val="75000"/>
                  </a:schemeClr>
                </a:solidFill>
              </a:rPr>
            </a:br>
            <a:r>
              <a:rPr lang="ru-RU" sz="4300" dirty="0" smtClean="0">
                <a:solidFill>
                  <a:schemeClr val="accent2">
                    <a:lumMod val="75000"/>
                  </a:schemeClr>
                </a:solidFill>
              </a:rPr>
              <a:t>Жесткая эвристическая необходимость совместного, системного разрешения этих двух взаимосвязанных задач экологического развития вызвана тем обстоятельством, что “до тех пор, пока существуют люди, история природы и история людей взаимно обуславливают друг друга” и, соответственно, ограниченное отношение человека к человеку оборачивается ограниченным отношением человека к природе.</a:t>
            </a:r>
            <a:br>
              <a:rPr lang="ru-RU" sz="4300" dirty="0" smtClean="0">
                <a:solidFill>
                  <a:schemeClr val="accent2">
                    <a:lumMod val="75000"/>
                  </a:schemeClr>
                </a:solidFill>
              </a:rPr>
            </a:br>
            <a:r>
              <a:rPr lang="ru-RU" sz="4300" dirty="0" smtClean="0">
                <a:solidFill>
                  <a:schemeClr val="accent2">
                    <a:lumMod val="75000"/>
                  </a:schemeClr>
                </a:solidFill>
              </a:rPr>
              <a:t>Бытие определяет сознание (научное сознание ученых в том числе), поэтому синтез очеловечивающих отношений производства и общения обязательно должен исторически и хронологически опережать разработку и освоение новых способов вовлечения в производительный ядерный цикл отработанных радиоактивных продуктов распада ядер. Умственно отражая практику решения первой - социальной проблемы «человеческих отходов», мы выходим на решение второй - физико-технологической проблемы радиоактивных и токсических отходов, поскольку у этих проблем одно, общее научно-организационное решение!</a:t>
            </a:r>
            <a:br>
              <a:rPr lang="ru-RU" sz="4300" dirty="0" smtClean="0">
                <a:solidFill>
                  <a:schemeClr val="accent2">
                    <a:lumMod val="75000"/>
                  </a:schemeClr>
                </a:solidFill>
              </a:rPr>
            </a:br>
            <a:r>
              <a:rPr lang="ru-RU" sz="4300" dirty="0" smtClean="0">
                <a:solidFill>
                  <a:schemeClr val="accent2">
                    <a:lumMod val="75000"/>
                  </a:schemeClr>
                </a:solidFill>
              </a:rPr>
              <a:t>У профессиональных физиков и инженеров, незнакомых с достижениями исторической науки сознательного, целесообразного изменения действительности, может сложиться ошибочное мнение, что объединение двух вышеуказанных задач в один проблемный эвристический континуум лишь осложнит их решение. Однако, это не так.</a:t>
            </a:r>
            <a:br>
              <a:rPr lang="ru-RU" sz="4300" dirty="0" smtClean="0">
                <a:solidFill>
                  <a:schemeClr val="accent2">
                    <a:lumMod val="75000"/>
                  </a:schemeClr>
                </a:solidFill>
              </a:rPr>
            </a:br>
            <a:r>
              <a:rPr lang="ru-RU" sz="4300" dirty="0" smtClean="0">
                <a:solidFill>
                  <a:schemeClr val="accent2">
                    <a:lumMod val="75000"/>
                  </a:schemeClr>
                </a:solidFill>
              </a:rPr>
              <a:t>Во-первых, решение задачи утилизации радиоактивных отходов представляет собой лишь простое естественнонаучное истолкование (перевод на физико-математический и инженерный язык) тех практических ответов, которые ранее уже должны быть найдены и реально апробированы при действительном, человечном разрешении социальных вопросов возвращения к активной общественной жизни “лишних” людей.</a:t>
            </a:r>
            <a:br>
              <a:rPr lang="ru-RU" sz="4300" dirty="0" smtClean="0">
                <a:solidFill>
                  <a:schemeClr val="accent2">
                    <a:lumMod val="75000"/>
                  </a:schemeClr>
                </a:solidFill>
              </a:rPr>
            </a:br>
            <a:r>
              <a:rPr lang="ru-RU" sz="4300" dirty="0" smtClean="0">
                <a:solidFill>
                  <a:schemeClr val="accent2">
                    <a:lumMod val="75000"/>
                  </a:schemeClr>
                </a:solidFill>
              </a:rPr>
              <a:t>Во-вторых, задача производства очеловеченных форм связи между людьми на основе признания человеческой жизни высшей ценностью и самоцелью теоретически уже решена. Необходимо только практически реализовать эти решения, руководствуясь великим гуманным принципом “свободного развития каждого, как условия свободного развития всех”.</a:t>
            </a:r>
            <a:br>
              <a:rPr lang="ru-RU" sz="4300" dirty="0" smtClean="0">
                <a:solidFill>
                  <a:schemeClr val="accent2">
                    <a:lumMod val="75000"/>
                  </a:schemeClr>
                </a:solidFill>
              </a:rPr>
            </a:br>
            <a:endParaRPr lang="ru-RU" sz="4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58762"/>
          </a:xfrm>
        </p:spPr>
        <p:txBody>
          <a:bodyPr>
            <a:normAutofit fontScale="90000"/>
          </a:bodyPr>
          <a:lstStyle/>
          <a:p>
            <a:endParaRPr lang="ru-RU" dirty="0"/>
          </a:p>
        </p:txBody>
      </p:sp>
      <p:sp>
        <p:nvSpPr>
          <p:cNvPr id="3" name="Содержимое 2"/>
          <p:cNvSpPr>
            <a:spLocks noGrp="1"/>
          </p:cNvSpPr>
          <p:nvPr>
            <p:ph idx="1"/>
          </p:nvPr>
        </p:nvSpPr>
        <p:spPr>
          <a:xfrm>
            <a:off x="457200" y="685800"/>
            <a:ext cx="8229600" cy="6019800"/>
          </a:xfrm>
        </p:spPr>
        <p:txBody>
          <a:bodyPr>
            <a:normAutofit fontScale="32500" lnSpcReduction="20000"/>
          </a:bodyPr>
          <a:lstStyle/>
          <a:p>
            <a:r>
              <a:rPr lang="ru-RU" sz="3400" dirty="0" smtClean="0">
                <a:solidFill>
                  <a:schemeClr val="accent2">
                    <a:lumMod val="75000"/>
                  </a:schemeClr>
                </a:solidFill>
              </a:rPr>
              <a:t>Насколько этот неклассический научный метод опережающего производства очеловечивающих форм общения эвристически перспективнее для решения интересующих нас технологических проблем утилизации отходов может убедиться каждый, кто возьмет на себя труд сравнить его созидательные возможности с многолетними беспомощными попытками изолировать, нейтрализовать и захоронить “ненужные” радиоактивные вещества.</a:t>
            </a:r>
            <a:br>
              <a:rPr lang="ru-RU" sz="3400" dirty="0" smtClean="0">
                <a:solidFill>
                  <a:schemeClr val="accent2">
                    <a:lumMod val="75000"/>
                  </a:schemeClr>
                </a:solidFill>
              </a:rPr>
            </a:br>
            <a:r>
              <a:rPr lang="ru-RU" sz="3400" dirty="0" smtClean="0">
                <a:solidFill>
                  <a:schemeClr val="accent2">
                    <a:lumMod val="75000"/>
                  </a:schemeClr>
                </a:solidFill>
              </a:rPr>
              <a:t>Радиация - это могучая производительная сила, способная работать на благо человека! Зачем же её хоронить, если можно с очень большой пользой использовать, просто дав возможность процессам ядерного взаимодействия свободно развиваться в качестве условия свободного развития других природных и социальных процессов?! Для этого нужны лишь новые технологии, которые можно создать, отражая практику социальных технологий очеловечивания нашего повседневного бытия!</a:t>
            </a:r>
            <a:br>
              <a:rPr lang="ru-RU" sz="3400" dirty="0" smtClean="0">
                <a:solidFill>
                  <a:schemeClr val="accent2">
                    <a:lumMod val="75000"/>
                  </a:schemeClr>
                </a:solidFill>
              </a:rPr>
            </a:br>
            <a:r>
              <a:rPr lang="ru-RU" sz="3400" dirty="0" smtClean="0">
                <a:solidFill>
                  <a:schemeClr val="accent2">
                    <a:lumMod val="75000"/>
                  </a:schemeClr>
                </a:solidFill>
              </a:rPr>
              <a:t>Превращение разрушающей мощи процессов ядерного распада в необходимое технологическое условие осуществления и функционирования созидающих реакций ядерного синтеза является кардинальным решением проблемы утилизации радиоактивных отходов. Решением, подсказанным практикой положительного исторического движения человечества к </a:t>
            </a:r>
            <a:r>
              <a:rPr lang="ru-RU" sz="3400" dirty="0" err="1" smtClean="0">
                <a:solidFill>
                  <a:schemeClr val="accent2">
                    <a:lumMod val="75000"/>
                  </a:schemeClr>
                </a:solidFill>
              </a:rPr>
              <a:t>ноосферной</a:t>
            </a:r>
            <a:r>
              <a:rPr lang="ru-RU" sz="3400" dirty="0" smtClean="0">
                <a:solidFill>
                  <a:schemeClr val="accent2">
                    <a:lumMod val="75000"/>
                  </a:schemeClr>
                </a:solidFill>
              </a:rPr>
              <a:t> цивилизации людей, в которой они могут жить разумно, в добром согласии и сотрудничестве друг с другом и природой.</a:t>
            </a:r>
            <a:br>
              <a:rPr lang="ru-RU" sz="3400" dirty="0" smtClean="0">
                <a:solidFill>
                  <a:schemeClr val="accent2">
                    <a:lumMod val="75000"/>
                  </a:schemeClr>
                </a:solidFill>
              </a:rPr>
            </a:br>
            <a:r>
              <a:rPr lang="ru-RU" sz="3400" dirty="0" smtClean="0">
                <a:solidFill>
                  <a:schemeClr val="accent2">
                    <a:lumMod val="75000"/>
                  </a:schemeClr>
                </a:solidFill>
              </a:rPr>
              <a:t>Новые ядерные технологии, сконструированные таким системным научным методом согласованного взаимодействия (единства) противоположностей процессов «синтеза-распада», становятся управляемыми и безотходными. На их базе возможна не только экологически безопасная перестройка всей атомной энергетики и промышленности, но и производительное использование тех сотен миллионов смертоносных кюри уже накопленной радиоактивной грязи, которой так бездумно отравлялась и продолжает отравляться Земля все последние десятилетия безумия атомной гонки.</a:t>
            </a:r>
            <a:br>
              <a:rPr lang="ru-RU" sz="3400" dirty="0" smtClean="0">
                <a:solidFill>
                  <a:schemeClr val="accent2">
                    <a:lumMod val="75000"/>
                  </a:schemeClr>
                </a:solidFill>
              </a:rPr>
            </a:br>
            <a:r>
              <a:rPr lang="ru-RU" sz="3400" dirty="0" smtClean="0">
                <a:solidFill>
                  <a:schemeClr val="accent2">
                    <a:lumMod val="75000"/>
                  </a:schemeClr>
                </a:solidFill>
              </a:rPr>
              <a:t>Ведь ядерные реакции (как и все другие процессы) в природе протекают без образования отходов. В естественной среде ядерный распад и ядерный синтез так функционально и формально сбалансированы, что являются необходимым, благотворным фактором эволюции!</a:t>
            </a:r>
            <a:br>
              <a:rPr lang="ru-RU" sz="3400" dirty="0" smtClean="0">
                <a:solidFill>
                  <a:schemeClr val="accent2">
                    <a:lumMod val="75000"/>
                  </a:schemeClr>
                </a:solidFill>
              </a:rPr>
            </a:br>
            <a:r>
              <a:rPr lang="ru-RU" sz="3400" dirty="0" smtClean="0">
                <a:solidFill>
                  <a:schemeClr val="accent2">
                    <a:lumMod val="75000"/>
                  </a:schemeClr>
                </a:solidFill>
              </a:rPr>
              <a:t>Это классическая экспериментальная физика, насильственно разобщившая два полюса диалектического единства ядерного вещества по разным техническим устройствам, искусственно создала проблему радиоактивных отходов, которая вполне разрешима обратным воссоединением реакции ядерного распада и ядерного синтеза в технологиях управления ядерным </a:t>
            </a:r>
            <a:r>
              <a:rPr lang="ru-RU" sz="3400" dirty="0" err="1" smtClean="0">
                <a:solidFill>
                  <a:schemeClr val="accent2">
                    <a:lumMod val="75000"/>
                  </a:schemeClr>
                </a:solidFill>
              </a:rPr>
              <a:t>энерго</a:t>
            </a:r>
            <a:r>
              <a:rPr lang="ru-RU" sz="3400" dirty="0" smtClean="0">
                <a:solidFill>
                  <a:schemeClr val="accent2">
                    <a:lumMod val="75000"/>
                  </a:schemeClr>
                </a:solidFill>
              </a:rPr>
              <a:t>- и </a:t>
            </a:r>
            <a:r>
              <a:rPr lang="ru-RU" sz="3400" dirty="0" err="1" smtClean="0">
                <a:solidFill>
                  <a:schemeClr val="accent2">
                    <a:lumMod val="75000"/>
                  </a:schemeClr>
                </a:solidFill>
              </a:rPr>
              <a:t>массовзаимодействием</a:t>
            </a:r>
            <a:r>
              <a:rPr lang="ru-RU" sz="3400" dirty="0" smtClean="0">
                <a:solidFill>
                  <a:schemeClr val="accent2">
                    <a:lumMod val="75000"/>
                  </a:schemeClr>
                </a:solidFill>
              </a:rPr>
              <a:t>, полностью совместимых с человеческой жизнью. То, что мы сейчас уже знаем о системных принципах организации этих технологий, позволяет утверждать, что внушающее сейчас животный страх содержимое распадающихся ядерных свалок и могильников, в XXI веке может стать ценнейшим стратегическим сырьем, от наличия которого будет всецело зависеть дальнейший прогресс энергетики и промышленности!</a:t>
            </a:r>
            <a:br>
              <a:rPr lang="ru-RU" sz="3400" dirty="0" smtClean="0">
                <a:solidFill>
                  <a:schemeClr val="accent2">
                    <a:lumMod val="75000"/>
                  </a:schemeClr>
                </a:solidFill>
              </a:rPr>
            </a:br>
            <a:r>
              <a:rPr lang="ru-RU" sz="3400" dirty="0" smtClean="0">
                <a:solidFill>
                  <a:schemeClr val="accent2">
                    <a:lumMod val="75000"/>
                  </a:schemeClr>
                </a:solidFill>
              </a:rPr>
              <a:t>Все вещество природы состоит из ядер. Поэтому либо мы разумно управимся с ядерными процессами, либо эти процессы нас разложат на атомы неорганической материи.</a:t>
            </a:r>
            <a:br>
              <a:rPr lang="ru-RU" sz="3400" dirty="0" smtClean="0">
                <a:solidFill>
                  <a:schemeClr val="accent2">
                    <a:lumMod val="75000"/>
                  </a:schemeClr>
                </a:solidFill>
              </a:rPr>
            </a:br>
            <a:r>
              <a:rPr lang="ru-RU" sz="3400" dirty="0" smtClean="0">
                <a:solidFill>
                  <a:schemeClr val="accent2">
                    <a:lumMod val="75000"/>
                  </a:schemeClr>
                </a:solidFill>
              </a:rPr>
              <a:t>Уже имеющийся опыт производства экологически чистых знаний неклассическим научным методом опережающего производства очеловечивающих форм общения показывает, что с наибольшими трудностями на этом пути мы сталкиваемся не при научно-мыслительном отражении новой практики очеловечивания отношений между людьми, не при переводе научной информации с языка истории развития людей на язык истории развития природы и технологии, а при налаживании сознательного сотрудничества между специалистами различной профессиональной ориентации.</a:t>
            </a:r>
            <a:br>
              <a:rPr lang="ru-RU" sz="3400" dirty="0" smtClean="0">
                <a:solidFill>
                  <a:schemeClr val="accent2">
                    <a:lumMod val="75000"/>
                  </a:schemeClr>
                </a:solidFill>
              </a:rPr>
            </a:br>
            <a:r>
              <a:rPr lang="ru-RU" sz="3400" dirty="0" err="1" smtClean="0">
                <a:solidFill>
                  <a:schemeClr val="accent2">
                    <a:lumMod val="75000"/>
                  </a:schemeClr>
                </a:solidFill>
              </a:rPr>
              <a:t>Сапиентного</a:t>
            </a:r>
            <a:r>
              <a:rPr lang="ru-RU" sz="3400" dirty="0" smtClean="0">
                <a:solidFill>
                  <a:schemeClr val="accent2">
                    <a:lumMod val="75000"/>
                  </a:schemeClr>
                </a:solidFill>
              </a:rPr>
              <a:t>, разумного осмысления существа своей родовой человеческой сущности классическим учёным (особенно атомщикам) пока явно не хватает. Они больше «специалисты», чем люди. Отчужденные отношения </a:t>
            </a:r>
            <a:r>
              <a:rPr lang="ru-RU" sz="3400" dirty="0" err="1" smtClean="0">
                <a:solidFill>
                  <a:schemeClr val="accent2">
                    <a:lumMod val="75000"/>
                  </a:schemeClr>
                </a:solidFill>
              </a:rPr>
              <a:t>узкокорпоративного</a:t>
            </a:r>
            <a:r>
              <a:rPr lang="ru-RU" sz="3400" dirty="0" smtClean="0">
                <a:solidFill>
                  <a:schemeClr val="accent2">
                    <a:lumMod val="75000"/>
                  </a:schemeClr>
                </a:solidFill>
              </a:rPr>
              <a:t> «профессионализма», отношения авторства и частной интеллектуальной собственности им дороже, чем общечеловеческие ценности.</a:t>
            </a:r>
            <a:br>
              <a:rPr lang="ru-RU" sz="3400" dirty="0" smtClean="0">
                <a:solidFill>
                  <a:schemeClr val="accent2">
                    <a:lumMod val="75000"/>
                  </a:schemeClr>
                </a:solidFill>
              </a:rPr>
            </a:br>
            <a:r>
              <a:rPr lang="ru-RU" sz="3400" dirty="0" smtClean="0">
                <a:solidFill>
                  <a:schemeClr val="accent2">
                    <a:lumMod val="75000"/>
                  </a:schemeClr>
                </a:solidFill>
              </a:rPr>
              <a:t>Поэтому решение проблемы утилизации радиоактивных отходов целесообразно начать с преодоления организационных барьеров разобщающего всех нас разделения труда. Барьеров, порождающих узкопрофессиональную слепоту, взаимонепонимание и </a:t>
            </a:r>
            <a:r>
              <a:rPr lang="ru-RU" sz="3400" dirty="0" err="1" smtClean="0">
                <a:solidFill>
                  <a:schemeClr val="accent2">
                    <a:lumMod val="75000"/>
                  </a:schemeClr>
                </a:solidFill>
              </a:rPr>
              <a:t>самоотчуждение</a:t>
            </a:r>
            <a:r>
              <a:rPr lang="ru-RU" sz="3400" dirty="0" smtClean="0">
                <a:solidFill>
                  <a:schemeClr val="accent2">
                    <a:lumMod val="75000"/>
                  </a:schemeClr>
                </a:solidFill>
              </a:rPr>
              <a:t>. Необходимо добровольное объединение интеллектуальных сил всех людей – специалистов и неспециалистов - в единый, работоспособный “коллективный мозг”, которому только и под силу решить системную задачу обеспечения ядерной безопасности всех и каждого.</a:t>
            </a:r>
          </a:p>
          <a:p>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lumMod val="75000"/>
                  </a:schemeClr>
                </a:solidFill>
              </a:rPr>
              <a:t>Основные стадии обращения с радиоактивными отходами</a:t>
            </a:r>
            <a:endParaRPr lang="ru-RU" dirty="0">
              <a:solidFill>
                <a:schemeClr val="accent2">
                  <a:lumMod val="75000"/>
                </a:schemeClr>
              </a:solidFill>
            </a:endParaRPr>
          </a:p>
        </p:txBody>
      </p:sp>
      <p:pic>
        <p:nvPicPr>
          <p:cNvPr id="4" name="Содержимое 3" descr="600px-RAO.gif"/>
          <p:cNvPicPr>
            <a:picLocks noGrp="1" noChangeAspect="1"/>
          </p:cNvPicPr>
          <p:nvPr>
            <p:ph idx="1"/>
          </p:nvPr>
        </p:nvPicPr>
        <p:blipFill>
          <a:blip r:embed="rId2"/>
          <a:stretch>
            <a:fillRect/>
          </a:stretch>
        </p:blipFill>
        <p:spPr>
          <a:xfrm>
            <a:off x="51205" y="1828800"/>
            <a:ext cx="8925212" cy="4724400"/>
          </a:xfrm>
        </p:spPr>
      </p:pic>
    </p:spTree>
  </p:cSld>
  <p:clrMapOvr>
    <a:masterClrMapping/>
  </p:clrMapOvr>
</p:sld>
</file>

<file path=ppt/theme/theme1.xml><?xml version="1.0" encoding="utf-8"?>
<a:theme xmlns:a="http://schemas.openxmlformats.org/drawingml/2006/main" name="Тема Office">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786</Words>
  <Application>Microsoft Office PowerPoint</Application>
  <PresentationFormat>Экран (4:3)</PresentationFormat>
  <Paragraphs>48</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РАДИАЦИЯ</vt:lpstr>
      <vt:lpstr>Слайд 2</vt:lpstr>
      <vt:lpstr>Виды радиационных частиц</vt:lpstr>
      <vt:lpstr>Естественные источники радиации</vt:lpstr>
      <vt:lpstr>Искусственные источники радиации</vt:lpstr>
      <vt:lpstr>Способы утилизации радиоактивных отходов</vt:lpstr>
      <vt:lpstr>Слайд 7</vt:lpstr>
      <vt:lpstr>Слайд 8</vt:lpstr>
      <vt:lpstr>Основные стадии обращения с радиоактивными отходами</vt:lpstr>
      <vt:lpstr>Основополагающие принципы обращения с радиоактивными отходами:</vt:lpstr>
      <vt:lpstr>Классификация</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РАДИАЦИЯ</dc:title>
  <dc:creator>user</dc:creator>
  <cp:lastModifiedBy>user</cp:lastModifiedBy>
  <cp:revision>6</cp:revision>
  <dcterms:created xsi:type="dcterms:W3CDTF">2010-11-25T09:50:05Z</dcterms:created>
  <dcterms:modified xsi:type="dcterms:W3CDTF">2010-11-25T10:41:59Z</dcterms:modified>
</cp:coreProperties>
</file>